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0" r:id="rId2"/>
    <p:sldId id="286" r:id="rId3"/>
    <p:sldId id="269" r:id="rId4"/>
    <p:sldId id="287" r:id="rId5"/>
    <p:sldId id="288" r:id="rId6"/>
    <p:sldId id="271" r:id="rId7"/>
    <p:sldId id="264" r:id="rId8"/>
    <p:sldId id="282" r:id="rId9"/>
    <p:sldId id="295" r:id="rId10"/>
    <p:sldId id="294" r:id="rId11"/>
    <p:sldId id="293" r:id="rId12"/>
    <p:sldId id="283" r:id="rId13"/>
    <p:sldId id="291" r:id="rId14"/>
    <p:sldId id="272" r:id="rId15"/>
    <p:sldId id="273" r:id="rId16"/>
    <p:sldId id="268" r:id="rId17"/>
    <p:sldId id="290" r:id="rId18"/>
    <p:sldId id="296" r:id="rId19"/>
    <p:sldId id="297" r:id="rId20"/>
    <p:sldId id="298" r:id="rId21"/>
    <p:sldId id="267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85185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848" y="84"/>
      </p:cViewPr>
      <p:guideLst>
        <p:guide orient="horz" pos="2160"/>
        <p:guide pos="2880"/>
        <p:guide pos="286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Distancia Recorrida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A7C-437D-B9D6-B7863333C9A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A7C-437D-B9D6-B7863333C9AF}"/>
              </c:ext>
            </c:extLst>
          </c:dPt>
          <c:val>
            <c:numRef>
              <c:f>Hoja1!$A$1:$A$2</c:f>
              <c:numCache>
                <c:formatCode>0%</c:formatCode>
                <c:ptCount val="2"/>
                <c:pt idx="0">
                  <c:v>0.49000000000000005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7C-437D-B9D6-B7863333C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Distancia Recorrida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A7C-437D-B9D6-B7863333C9A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A7C-437D-B9D6-B7863333C9AF}"/>
              </c:ext>
            </c:extLst>
          </c:dPt>
          <c:val>
            <c:numRef>
              <c:f>Hoja1!$A$1:$A$2</c:f>
              <c:numCache>
                <c:formatCode>0%</c:formatCode>
                <c:ptCount val="2"/>
                <c:pt idx="0">
                  <c:v>0.49000000000000005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7C-437D-B9D6-B7863333C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Jornada</a:t>
            </a:r>
            <a:r>
              <a:rPr lang="es-ES" sz="24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Laboral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3589969985222901"/>
          <c:y val="0.238757134914381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val>
            <c:numRef>
              <c:f>Hoja1!$C$1</c:f>
              <c:numCache>
                <c:formatCode>0%</c:formatCode>
                <c:ptCount val="1"/>
                <c:pt idx="0">
                  <c:v>0.76000000000000012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A-4D9D-AB5A-E7674E33D944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val>
            <c:numRef>
              <c:f>Hoja1!$C$2</c:f>
              <c:numCache>
                <c:formatCode>0%</c:formatCode>
                <c:ptCount val="1"/>
                <c:pt idx="0">
                  <c:v>0.24000000000000002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A-4D9D-AB5A-E7674E33D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850432"/>
        <c:axId val="136856320"/>
        <c:axId val="0"/>
      </c:bar3DChart>
      <c:catAx>
        <c:axId val="13685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856320"/>
        <c:crosses val="autoZero"/>
        <c:auto val="1"/>
        <c:lblAlgn val="ctr"/>
        <c:lblOffset val="100"/>
        <c:noMultiLvlLbl val="0"/>
      </c:catAx>
      <c:valAx>
        <c:axId val="1368563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685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51311-C0F6-47B4-B46F-84F9C1E961B0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4A38-8E33-4275-AC3F-0B35D9AA1E9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30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4A38-8E33-4275-AC3F-0B35D9AA1E9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110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accent1"/>
                </a:solidFill>
              </a:rPr>
              <a:t>Este servicio de </a:t>
            </a:r>
            <a:r>
              <a:rPr lang="es-ES" sz="1200" b="1" dirty="0">
                <a:solidFill>
                  <a:schemeClr val="accent1"/>
                </a:solidFill>
              </a:rPr>
              <a:t>gestión inteligente </a:t>
            </a:r>
            <a:r>
              <a:rPr lang="es-ES" sz="1200" dirty="0">
                <a:solidFill>
                  <a:schemeClr val="accent1"/>
                </a:solidFill>
              </a:rPr>
              <a:t>situaría al Ayuntamiento de Madrid como </a:t>
            </a:r>
            <a:r>
              <a:rPr lang="es-ES" sz="1200" b="1" dirty="0">
                <a:solidFill>
                  <a:schemeClr val="accent1"/>
                </a:solidFill>
              </a:rPr>
              <a:t>líder</a:t>
            </a:r>
            <a:r>
              <a:rPr lang="es-ES" sz="1200" dirty="0">
                <a:solidFill>
                  <a:schemeClr val="accent1"/>
                </a:solidFill>
              </a:rPr>
              <a:t> y contribuiría en el objetivo de poner a Madrid en la </a:t>
            </a:r>
            <a:r>
              <a:rPr lang="es-ES" sz="1200" b="1" dirty="0">
                <a:solidFill>
                  <a:schemeClr val="accent1"/>
                </a:solidFill>
              </a:rPr>
              <a:t>vanguardia</a:t>
            </a:r>
            <a:r>
              <a:rPr lang="es-ES" sz="1200" dirty="0">
                <a:solidFill>
                  <a:schemeClr val="accent1"/>
                </a:solidFill>
              </a:rPr>
              <a:t> de las </a:t>
            </a:r>
            <a:r>
              <a:rPr lang="es-ES" sz="1200" b="1" dirty="0">
                <a:solidFill>
                  <a:schemeClr val="accent1"/>
                </a:solidFill>
              </a:rPr>
              <a:t>“</a:t>
            </a:r>
            <a:r>
              <a:rPr lang="es-ES" sz="1200" b="1" dirty="0" err="1">
                <a:solidFill>
                  <a:schemeClr val="accent1"/>
                </a:solidFill>
              </a:rPr>
              <a:t>smartcity</a:t>
            </a:r>
            <a:r>
              <a:rPr lang="es-ES" sz="1200" b="1" dirty="0">
                <a:solidFill>
                  <a:schemeClr val="accent1"/>
                </a:solidFill>
              </a:rPr>
              <a:t>”.</a:t>
            </a:r>
          </a:p>
          <a:p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Paradas Inteligentes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Mapa Demanda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solidFill>
                  <a:srgbClr val="0070C0"/>
                </a:solidFill>
              </a:rPr>
              <a:t>BigData</a:t>
            </a:r>
            <a:r>
              <a:rPr lang="es-ES" sz="1200" b="1" dirty="0">
                <a:solidFill>
                  <a:srgbClr val="0070C0"/>
                </a:solidFill>
              </a:rPr>
              <a:t> del Taxi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Eficiencia Medioambiental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4A38-8E33-4275-AC3F-0B35D9AA1E92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24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4A38-8E33-4275-AC3F-0B35D9AA1E9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5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4A38-8E33-4275-AC3F-0B35D9AA1E9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53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4A38-8E33-4275-AC3F-0B35D9AA1E9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85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 err="1">
                <a:solidFill>
                  <a:schemeClr val="accent1"/>
                </a:solidFill>
              </a:rPr>
              <a:t>Dem</a:t>
            </a:r>
            <a:r>
              <a:rPr lang="es-ES" sz="2400" dirty="0" err="1">
                <a:solidFill>
                  <a:schemeClr val="accent1"/>
                </a:solidFill>
              </a:rPr>
              <a:t>Programar</a:t>
            </a:r>
            <a:r>
              <a:rPr lang="es-ES" sz="2400" dirty="0">
                <a:solidFill>
                  <a:schemeClr val="accent1"/>
                </a:solidFill>
              </a:rPr>
              <a:t> </a:t>
            </a:r>
            <a:r>
              <a:rPr lang="es-ES" sz="2400" b="1" dirty="0">
                <a:solidFill>
                  <a:schemeClr val="accent1"/>
                </a:solidFill>
              </a:rPr>
              <a:t>refuerzos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Conocer </a:t>
            </a:r>
            <a:r>
              <a:rPr lang="es-ES" sz="2400" b="1" dirty="0">
                <a:solidFill>
                  <a:schemeClr val="accent1"/>
                </a:solidFill>
              </a:rPr>
              <a:t>la satisfacción del usuario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/>
                </a:solidFill>
              </a:rPr>
              <a:t>Tiempos de espera </a:t>
            </a:r>
            <a:r>
              <a:rPr lang="es-ES" sz="2400" dirty="0">
                <a:solidFill>
                  <a:schemeClr val="accent1"/>
                </a:solidFill>
              </a:rPr>
              <a:t>medio y máximo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Número de </a:t>
            </a:r>
            <a:r>
              <a:rPr lang="es-ES" sz="2400" b="1" dirty="0">
                <a:solidFill>
                  <a:schemeClr val="accent1"/>
                </a:solidFill>
              </a:rPr>
              <a:t>peticiones sin atender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/>
                </a:solidFill>
              </a:rPr>
              <a:t>anda diaria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/>
                </a:solidFill>
              </a:rPr>
              <a:t>Evolución</a:t>
            </a:r>
            <a:r>
              <a:rPr lang="es-ES" sz="2400" dirty="0">
                <a:solidFill>
                  <a:schemeClr val="accent1"/>
                </a:solidFill>
              </a:rPr>
              <a:t> de la demanda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4A38-8E33-4275-AC3F-0B35D9AA1E9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07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Mecanismo de solicitud de Taxi en </a:t>
            </a:r>
            <a:r>
              <a:rPr lang="es-ES" sz="2400" b="1" dirty="0">
                <a:solidFill>
                  <a:schemeClr val="accent1"/>
                </a:solidFill>
              </a:rPr>
              <a:t>paradas</a:t>
            </a:r>
            <a:r>
              <a:rPr lang="es-ES" sz="2400" dirty="0">
                <a:solidFill>
                  <a:schemeClr val="accent1"/>
                </a:solidFill>
              </a:rPr>
              <a:t> y la </a:t>
            </a:r>
            <a:r>
              <a:rPr lang="es-ES" sz="2400" b="1" dirty="0">
                <a:solidFill>
                  <a:schemeClr val="accent1"/>
                </a:solidFill>
              </a:rPr>
              <a:t>aplicación</a:t>
            </a:r>
            <a:r>
              <a:rPr lang="es-ES" sz="2400" dirty="0">
                <a:solidFill>
                  <a:schemeClr val="accent1"/>
                </a:solidFill>
              </a:rPr>
              <a:t> </a:t>
            </a:r>
            <a:r>
              <a:rPr lang="es-ES" sz="2400" dirty="0" err="1">
                <a:solidFill>
                  <a:schemeClr val="accent1"/>
                </a:solidFill>
              </a:rPr>
              <a:t>TxMad</a:t>
            </a:r>
            <a:r>
              <a:rPr lang="es-ES" sz="2400" dirty="0">
                <a:solidFill>
                  <a:schemeClr val="accent1"/>
                </a:solidFill>
              </a:rPr>
              <a:t>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/>
                </a:solidFill>
              </a:rPr>
              <a:t>Reducir los tiempos </a:t>
            </a:r>
            <a:r>
              <a:rPr lang="es-ES" sz="2400" dirty="0">
                <a:solidFill>
                  <a:schemeClr val="accent1"/>
                </a:solidFill>
              </a:rPr>
              <a:t>de espera.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Compromiso de un </a:t>
            </a:r>
            <a:r>
              <a:rPr lang="es-ES" sz="2400" b="1" dirty="0">
                <a:solidFill>
                  <a:schemeClr val="accent1"/>
                </a:solidFill>
              </a:rPr>
              <a:t>precio </a:t>
            </a:r>
            <a:r>
              <a:rPr lang="es-ES" sz="2400" b="1" dirty="0" err="1">
                <a:solidFill>
                  <a:schemeClr val="accent1"/>
                </a:solidFill>
              </a:rPr>
              <a:t>precontratado</a:t>
            </a:r>
            <a:r>
              <a:rPr lang="es-ES" sz="2400" dirty="0">
                <a:solidFill>
                  <a:schemeClr val="accent1"/>
                </a:solidFill>
              </a:rPr>
              <a:t>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/>
                </a:solidFill>
              </a:rPr>
              <a:t>Facturación</a:t>
            </a:r>
            <a:r>
              <a:rPr lang="es-ES" sz="2400" dirty="0">
                <a:solidFill>
                  <a:schemeClr val="accent1"/>
                </a:solidFill>
              </a:rPr>
              <a:t> digital.</a:t>
            </a:r>
            <a:endParaRPr lang="es-ES" sz="240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4A38-8E33-4275-AC3F-0B35D9AA1E9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95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accent1"/>
                </a:solidFill>
              </a:rPr>
              <a:t>Este servicio de </a:t>
            </a:r>
            <a:r>
              <a:rPr lang="es-ES" sz="1200" b="1" dirty="0">
                <a:solidFill>
                  <a:schemeClr val="accent1"/>
                </a:solidFill>
              </a:rPr>
              <a:t>gestión inteligente </a:t>
            </a:r>
            <a:r>
              <a:rPr lang="es-ES" sz="1200" dirty="0">
                <a:solidFill>
                  <a:schemeClr val="accent1"/>
                </a:solidFill>
              </a:rPr>
              <a:t>situaría al Ayuntamiento de Madrid como </a:t>
            </a:r>
            <a:r>
              <a:rPr lang="es-ES" sz="1200" b="1" dirty="0">
                <a:solidFill>
                  <a:schemeClr val="accent1"/>
                </a:solidFill>
              </a:rPr>
              <a:t>líder</a:t>
            </a:r>
            <a:r>
              <a:rPr lang="es-ES" sz="1200" dirty="0">
                <a:solidFill>
                  <a:schemeClr val="accent1"/>
                </a:solidFill>
              </a:rPr>
              <a:t> y contribuiría en el objetivo de poner a Madrid en la </a:t>
            </a:r>
            <a:r>
              <a:rPr lang="es-ES" sz="1200" b="1" dirty="0">
                <a:solidFill>
                  <a:schemeClr val="accent1"/>
                </a:solidFill>
              </a:rPr>
              <a:t>vanguardia</a:t>
            </a:r>
            <a:r>
              <a:rPr lang="es-ES" sz="1200" dirty="0">
                <a:solidFill>
                  <a:schemeClr val="accent1"/>
                </a:solidFill>
              </a:rPr>
              <a:t> de las </a:t>
            </a:r>
            <a:r>
              <a:rPr lang="es-ES" sz="1200" b="1" dirty="0">
                <a:solidFill>
                  <a:schemeClr val="accent1"/>
                </a:solidFill>
              </a:rPr>
              <a:t>“</a:t>
            </a:r>
            <a:r>
              <a:rPr lang="es-ES" sz="1200" b="1" dirty="0" err="1">
                <a:solidFill>
                  <a:schemeClr val="accent1"/>
                </a:solidFill>
              </a:rPr>
              <a:t>smartcity</a:t>
            </a:r>
            <a:r>
              <a:rPr lang="es-ES" sz="1200" b="1" dirty="0">
                <a:solidFill>
                  <a:schemeClr val="accent1"/>
                </a:solidFill>
              </a:rPr>
              <a:t>”.</a:t>
            </a:r>
          </a:p>
          <a:p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Paradas Inteligentes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Mapa Demanda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solidFill>
                  <a:srgbClr val="0070C0"/>
                </a:solidFill>
              </a:rPr>
              <a:t>BigData</a:t>
            </a:r>
            <a:r>
              <a:rPr lang="es-ES" sz="1200" b="1" dirty="0">
                <a:solidFill>
                  <a:srgbClr val="0070C0"/>
                </a:solidFill>
              </a:rPr>
              <a:t> del Taxi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Eficiencia Medioambiental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4A38-8E33-4275-AC3F-0B35D9AA1E9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39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accent1"/>
                </a:solidFill>
              </a:rPr>
              <a:t>Este servicio de </a:t>
            </a:r>
            <a:r>
              <a:rPr lang="es-ES" sz="1200" b="1" dirty="0">
                <a:solidFill>
                  <a:schemeClr val="accent1"/>
                </a:solidFill>
              </a:rPr>
              <a:t>gestión inteligente </a:t>
            </a:r>
            <a:r>
              <a:rPr lang="es-ES" sz="1200" dirty="0">
                <a:solidFill>
                  <a:schemeClr val="accent1"/>
                </a:solidFill>
              </a:rPr>
              <a:t>situaría al Ayuntamiento de Madrid como </a:t>
            </a:r>
            <a:r>
              <a:rPr lang="es-ES" sz="1200" b="1" dirty="0">
                <a:solidFill>
                  <a:schemeClr val="accent1"/>
                </a:solidFill>
              </a:rPr>
              <a:t>líder</a:t>
            </a:r>
            <a:r>
              <a:rPr lang="es-ES" sz="1200" dirty="0">
                <a:solidFill>
                  <a:schemeClr val="accent1"/>
                </a:solidFill>
              </a:rPr>
              <a:t> y contribuiría en el objetivo de poner a Madrid en la </a:t>
            </a:r>
            <a:r>
              <a:rPr lang="es-ES" sz="1200" b="1" dirty="0">
                <a:solidFill>
                  <a:schemeClr val="accent1"/>
                </a:solidFill>
              </a:rPr>
              <a:t>vanguardia</a:t>
            </a:r>
            <a:r>
              <a:rPr lang="es-ES" sz="1200" dirty="0">
                <a:solidFill>
                  <a:schemeClr val="accent1"/>
                </a:solidFill>
              </a:rPr>
              <a:t> de las </a:t>
            </a:r>
            <a:r>
              <a:rPr lang="es-ES" sz="1200" b="1" dirty="0">
                <a:solidFill>
                  <a:schemeClr val="accent1"/>
                </a:solidFill>
              </a:rPr>
              <a:t>“</a:t>
            </a:r>
            <a:r>
              <a:rPr lang="es-ES" sz="1200" b="1" dirty="0" err="1">
                <a:solidFill>
                  <a:schemeClr val="accent1"/>
                </a:solidFill>
              </a:rPr>
              <a:t>smartcity</a:t>
            </a:r>
            <a:r>
              <a:rPr lang="es-ES" sz="1200" b="1" dirty="0">
                <a:solidFill>
                  <a:schemeClr val="accent1"/>
                </a:solidFill>
              </a:rPr>
              <a:t>”.</a:t>
            </a:r>
          </a:p>
          <a:p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Paradas Inteligentes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Mapa Demanda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solidFill>
                  <a:srgbClr val="0070C0"/>
                </a:solidFill>
              </a:rPr>
              <a:t>BigData</a:t>
            </a:r>
            <a:r>
              <a:rPr lang="es-ES" sz="1200" b="1" dirty="0">
                <a:solidFill>
                  <a:srgbClr val="0070C0"/>
                </a:solidFill>
              </a:rPr>
              <a:t> del Taxi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Eficiencia Medioambiental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4A38-8E33-4275-AC3F-0B35D9AA1E92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28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accent1"/>
                </a:solidFill>
              </a:rPr>
              <a:t>Este servicio de </a:t>
            </a:r>
            <a:r>
              <a:rPr lang="es-ES" sz="1200" b="1" dirty="0">
                <a:solidFill>
                  <a:schemeClr val="accent1"/>
                </a:solidFill>
              </a:rPr>
              <a:t>gestión inteligente </a:t>
            </a:r>
            <a:r>
              <a:rPr lang="es-ES" sz="1200" dirty="0">
                <a:solidFill>
                  <a:schemeClr val="accent1"/>
                </a:solidFill>
              </a:rPr>
              <a:t>situaría al Ayuntamiento de Madrid como </a:t>
            </a:r>
            <a:r>
              <a:rPr lang="es-ES" sz="1200" b="1" dirty="0">
                <a:solidFill>
                  <a:schemeClr val="accent1"/>
                </a:solidFill>
              </a:rPr>
              <a:t>líder</a:t>
            </a:r>
            <a:r>
              <a:rPr lang="es-ES" sz="1200" dirty="0">
                <a:solidFill>
                  <a:schemeClr val="accent1"/>
                </a:solidFill>
              </a:rPr>
              <a:t> y contribuiría en el objetivo de poner a Madrid en la </a:t>
            </a:r>
            <a:r>
              <a:rPr lang="es-ES" sz="1200" b="1" dirty="0">
                <a:solidFill>
                  <a:schemeClr val="accent1"/>
                </a:solidFill>
              </a:rPr>
              <a:t>vanguardia</a:t>
            </a:r>
            <a:r>
              <a:rPr lang="es-ES" sz="1200" dirty="0">
                <a:solidFill>
                  <a:schemeClr val="accent1"/>
                </a:solidFill>
              </a:rPr>
              <a:t> de las </a:t>
            </a:r>
            <a:r>
              <a:rPr lang="es-ES" sz="1200" b="1" dirty="0">
                <a:solidFill>
                  <a:schemeClr val="accent1"/>
                </a:solidFill>
              </a:rPr>
              <a:t>“</a:t>
            </a:r>
            <a:r>
              <a:rPr lang="es-ES" sz="1200" b="1" dirty="0" err="1">
                <a:solidFill>
                  <a:schemeClr val="accent1"/>
                </a:solidFill>
              </a:rPr>
              <a:t>smartcity</a:t>
            </a:r>
            <a:r>
              <a:rPr lang="es-ES" sz="1200" b="1" dirty="0">
                <a:solidFill>
                  <a:schemeClr val="accent1"/>
                </a:solidFill>
              </a:rPr>
              <a:t>”.</a:t>
            </a:r>
          </a:p>
          <a:p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Paradas Inteligentes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Mapa Demanda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 err="1">
                <a:solidFill>
                  <a:srgbClr val="0070C0"/>
                </a:solidFill>
              </a:rPr>
              <a:t>BigData</a:t>
            </a:r>
            <a:r>
              <a:rPr lang="es-ES" sz="1200" b="1" dirty="0">
                <a:solidFill>
                  <a:srgbClr val="0070C0"/>
                </a:solidFill>
              </a:rPr>
              <a:t> del Taxi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70C0"/>
                </a:solidFill>
              </a:rPr>
              <a:t>Eficiencia Medioambiental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4A38-8E33-4275-AC3F-0B35D9AA1E9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16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07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62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03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54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15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99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24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20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55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78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99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D5AD-AB8F-C44C-9300-3D3B72CF61BE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1636-5695-7F44-B28B-0471A38ED1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5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nmitaxi@Gmail.com" TargetMode="External"/><Relationship Id="rId2" Type="http://schemas.openxmlformats.org/officeDocument/2006/relationships/hyperlink" Target="mailto:lor.est.laz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ormaceci@Hotmail.com" TargetMode="External"/><Relationship Id="rId4" Type="http://schemas.openxmlformats.org/officeDocument/2006/relationships/hyperlink" Target="mailto:geles.iglesia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28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4F81BD"/>
                </a:solidFill>
              </a:rPr>
              <a:t>Situación actual del Taxi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5C017D0-FECC-4B55-B50D-3A148F73F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471773"/>
              </p:ext>
            </p:extLst>
          </p:nvPr>
        </p:nvGraphicFramePr>
        <p:xfrm>
          <a:off x="1854122" y="1328506"/>
          <a:ext cx="5495039" cy="275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uadroTexto 2">
            <a:extLst>
              <a:ext uri="{FF2B5EF4-FFF2-40B4-BE49-F238E27FC236}">
                <a16:creationId xmlns:a16="http://schemas.microsoft.com/office/drawing/2014/main" id="{07FC1A40-0BB1-4502-ABA6-E2854C50839D}"/>
              </a:ext>
            </a:extLst>
          </p:cNvPr>
          <p:cNvSpPr txBox="1"/>
          <p:nvPr/>
        </p:nvSpPr>
        <p:spPr>
          <a:xfrm>
            <a:off x="3237299" y="2483014"/>
            <a:ext cx="1000125" cy="620693"/>
          </a:xfrm>
          <a:prstGeom prst="rect">
            <a:avLst/>
          </a:prstGeom>
          <a:solidFill>
            <a:srgbClr val="00B05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latin typeface="Arial Black" panose="020B0A04020102020204" pitchFamily="34" charset="0"/>
              </a:rPr>
              <a:t>LIBRE</a:t>
            </a:r>
          </a:p>
          <a:p>
            <a:pPr algn="ctr"/>
            <a:r>
              <a:rPr lang="es-ES" sz="1400" dirty="0">
                <a:latin typeface="Arial Black" panose="020B0A04020102020204" pitchFamily="34" charset="0"/>
              </a:rPr>
              <a:t>51%</a:t>
            </a: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23CCD091-14B7-4B1F-8CEB-B15333564792}"/>
              </a:ext>
            </a:extLst>
          </p:cNvPr>
          <p:cNvSpPr txBox="1"/>
          <p:nvPr/>
        </p:nvSpPr>
        <p:spPr>
          <a:xfrm>
            <a:off x="4732704" y="2483014"/>
            <a:ext cx="1240065" cy="574331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latin typeface="Arial Black" panose="020B0A04020102020204" pitchFamily="34" charset="0"/>
              </a:rPr>
              <a:t>OCUPADO</a:t>
            </a:r>
          </a:p>
          <a:p>
            <a:pPr algn="ctr"/>
            <a:r>
              <a:rPr lang="es-ES" sz="1400" dirty="0">
                <a:latin typeface="Arial Black" panose="020B0A04020102020204" pitchFamily="34" charset="0"/>
              </a:rPr>
              <a:t>49%</a:t>
            </a:r>
          </a:p>
        </p:txBody>
      </p:sp>
    </p:spTree>
    <p:extLst>
      <p:ext uri="{BB962C8B-B14F-4D97-AF65-F5344CB8AC3E}">
        <p14:creationId xmlns:p14="http://schemas.microsoft.com/office/powerpoint/2010/main" val="68778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9099">
            <a:off x="560723" y="4161498"/>
            <a:ext cx="2216567" cy="1539932"/>
          </a:xfrm>
          <a:prstGeom prst="rect">
            <a:avLst/>
          </a:prstGeom>
        </p:spPr>
      </p:pic>
      <p:sp>
        <p:nvSpPr>
          <p:cNvPr id="19" name="Flecha abajo 18"/>
          <p:cNvSpPr/>
          <p:nvPr/>
        </p:nvSpPr>
        <p:spPr>
          <a:xfrm>
            <a:off x="6641221" y="2747161"/>
            <a:ext cx="224693" cy="410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abajo 19"/>
          <p:cNvSpPr/>
          <p:nvPr/>
        </p:nvSpPr>
        <p:spPr>
          <a:xfrm>
            <a:off x="4250212" y="2773730"/>
            <a:ext cx="224693" cy="410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bajo 21"/>
          <p:cNvSpPr/>
          <p:nvPr/>
        </p:nvSpPr>
        <p:spPr>
          <a:xfrm>
            <a:off x="2149760" y="2732179"/>
            <a:ext cx="224693" cy="410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757646" y="5641300"/>
            <a:ext cx="2798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Ubica a cada Taxi en Tiempo Real en función de la demanda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496" y="1834205"/>
            <a:ext cx="1649468" cy="74795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867" y="1516860"/>
            <a:ext cx="1670756" cy="934576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3589867" y="2423422"/>
            <a:ext cx="167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Datos Histórico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348" y="1657896"/>
            <a:ext cx="1064808" cy="75657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E6A7C6A3-FFCA-4FC5-BD57-7F77F9F5DBE2}"/>
              </a:ext>
            </a:extLst>
          </p:cNvPr>
          <p:cNvSpPr txBox="1"/>
          <p:nvPr/>
        </p:nvSpPr>
        <p:spPr>
          <a:xfrm>
            <a:off x="5819367" y="2416713"/>
            <a:ext cx="214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Informo.Madrid.es</a:t>
            </a:r>
          </a:p>
        </p:txBody>
      </p:sp>
      <p:sp>
        <p:nvSpPr>
          <p:cNvPr id="14" name="Flecha abajo 13"/>
          <p:cNvSpPr/>
          <p:nvPr/>
        </p:nvSpPr>
        <p:spPr>
          <a:xfrm>
            <a:off x="2374453" y="4192680"/>
            <a:ext cx="224693" cy="410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2957887" y="950969"/>
            <a:ext cx="339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Proceso de Datos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0678873C-0030-4B47-9037-E12580D8B3B4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>
                <a:solidFill>
                  <a:srgbClr val="4F81BD"/>
                </a:solidFill>
              </a:rPr>
              <a:t>¿Cómo digitalizamos el servicio?</a:t>
            </a:r>
            <a:endParaRPr lang="es-ES" sz="3200" b="1" dirty="0">
              <a:solidFill>
                <a:srgbClr val="4F81BD"/>
              </a:solidFill>
            </a:endParaRPr>
          </a:p>
        </p:txBody>
      </p:sp>
      <p:sp>
        <p:nvSpPr>
          <p:cNvPr id="28" name="Rectángulo redondeado 4">
            <a:extLst>
              <a:ext uri="{FF2B5EF4-FFF2-40B4-BE49-F238E27FC236}">
                <a16:creationId xmlns:a16="http://schemas.microsoft.com/office/drawing/2014/main" id="{4979B36B-9109-463A-A94E-7948D5E44EE2}"/>
              </a:ext>
            </a:extLst>
          </p:cNvPr>
          <p:cNvSpPr/>
          <p:nvPr/>
        </p:nvSpPr>
        <p:spPr>
          <a:xfrm>
            <a:off x="1059905" y="3300590"/>
            <a:ext cx="7043615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TxMad</a:t>
            </a:r>
          </a:p>
        </p:txBody>
      </p:sp>
    </p:spTree>
    <p:extLst>
      <p:ext uri="{BB962C8B-B14F-4D97-AF65-F5344CB8AC3E}">
        <p14:creationId xmlns:p14="http://schemas.microsoft.com/office/powerpoint/2010/main" val="347827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2957887" y="950969"/>
            <a:ext cx="339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Proceso de Datos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0678873C-0030-4B47-9037-E12580D8B3B4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>
                <a:solidFill>
                  <a:srgbClr val="4F81BD"/>
                </a:solidFill>
              </a:rPr>
              <a:t>¿Cómo digitalizamos el servicio?</a:t>
            </a:r>
            <a:endParaRPr lang="es-ES" sz="3200" b="1" dirty="0">
              <a:solidFill>
                <a:srgbClr val="4F81BD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EC29DBD-7E52-439D-80E2-0574E60CDCB1}"/>
              </a:ext>
            </a:extLst>
          </p:cNvPr>
          <p:cNvGrpSpPr/>
          <p:nvPr/>
        </p:nvGrpSpPr>
        <p:grpSpPr>
          <a:xfrm>
            <a:off x="560723" y="1516860"/>
            <a:ext cx="7826920" cy="5047770"/>
            <a:chOff x="560723" y="1516860"/>
            <a:chExt cx="7826920" cy="5047770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2ABAE37-7A63-4AA2-A37C-11C7D4027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2557" y="4837987"/>
              <a:ext cx="743261" cy="1160457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79099">
              <a:off x="560723" y="4161498"/>
              <a:ext cx="2216567" cy="1539932"/>
            </a:xfrm>
            <a:prstGeom prst="rect">
              <a:avLst/>
            </a:prstGeom>
          </p:spPr>
        </p:pic>
        <p:sp>
          <p:nvSpPr>
            <p:cNvPr id="15" name="Flecha abajo 14"/>
            <p:cNvSpPr/>
            <p:nvPr/>
          </p:nvSpPr>
          <p:spPr>
            <a:xfrm>
              <a:off x="4469367" y="4192680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Flecha abajo 15"/>
            <p:cNvSpPr/>
            <p:nvPr/>
          </p:nvSpPr>
          <p:spPr>
            <a:xfrm>
              <a:off x="6978260" y="4192680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lecha abajo 18"/>
            <p:cNvSpPr/>
            <p:nvPr/>
          </p:nvSpPr>
          <p:spPr>
            <a:xfrm>
              <a:off x="6641221" y="2747161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Flecha abajo 19"/>
            <p:cNvSpPr/>
            <p:nvPr/>
          </p:nvSpPr>
          <p:spPr>
            <a:xfrm>
              <a:off x="4250212" y="2773730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lecha abajo 21"/>
            <p:cNvSpPr/>
            <p:nvPr/>
          </p:nvSpPr>
          <p:spPr>
            <a:xfrm>
              <a:off x="2149760" y="2732179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757646" y="5641300"/>
              <a:ext cx="27983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Ubica a cada Taxi en Tiempo Real en función de la demanda</a:t>
              </a: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4496" y="1834205"/>
              <a:ext cx="1649468" cy="747956"/>
            </a:xfrm>
            <a:prstGeom prst="rect">
              <a:avLst/>
            </a:prstGeom>
          </p:spPr>
        </p:pic>
        <p:sp>
          <p:nvSpPr>
            <p:cNvPr id="29" name="CuadroTexto 28"/>
            <p:cNvSpPr txBox="1"/>
            <p:nvPr/>
          </p:nvSpPr>
          <p:spPr>
            <a:xfrm>
              <a:off x="3844137" y="5664025"/>
              <a:ext cx="1699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Informes de gestión</a:t>
              </a: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9867" y="1516860"/>
              <a:ext cx="1670756" cy="934576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3589867" y="2423422"/>
              <a:ext cx="1670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Datos Histórico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6062132" y="5754186"/>
              <a:ext cx="23255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Tiempos Espera Paradas</a:t>
              </a:r>
            </a:p>
          </p:txBody>
        </p:sp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0348" y="1657896"/>
              <a:ext cx="1064808" cy="75657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77E9457-0996-4B31-9801-3403442BB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34422" y="4837987"/>
              <a:ext cx="1699847" cy="849924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E6A7C6A3-FFCA-4FC5-BD57-7F77F9F5DBE2}"/>
                </a:ext>
              </a:extLst>
            </p:cNvPr>
            <p:cNvSpPr txBox="1"/>
            <p:nvPr/>
          </p:nvSpPr>
          <p:spPr>
            <a:xfrm>
              <a:off x="5819367" y="2416713"/>
              <a:ext cx="2146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Informo.Madrid.es</a:t>
              </a:r>
            </a:p>
          </p:txBody>
        </p:sp>
        <p:sp>
          <p:nvSpPr>
            <p:cNvPr id="14" name="Flecha abajo 13"/>
            <p:cNvSpPr/>
            <p:nvPr/>
          </p:nvSpPr>
          <p:spPr>
            <a:xfrm>
              <a:off x="2374453" y="4192680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redondeado 4">
              <a:extLst>
                <a:ext uri="{FF2B5EF4-FFF2-40B4-BE49-F238E27FC236}">
                  <a16:creationId xmlns:a16="http://schemas.microsoft.com/office/drawing/2014/main" id="{4979B36B-9109-463A-A94E-7948D5E44EE2}"/>
                </a:ext>
              </a:extLst>
            </p:cNvPr>
            <p:cNvSpPr/>
            <p:nvPr/>
          </p:nvSpPr>
          <p:spPr>
            <a:xfrm>
              <a:off x="1059905" y="3300590"/>
              <a:ext cx="7043615" cy="7620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/>
                <a:t>TxMad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47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055075" y="4037971"/>
            <a:ext cx="7043615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TxMad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323" y="5756806"/>
            <a:ext cx="923301" cy="463135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4581691" y="4877309"/>
            <a:ext cx="224693" cy="410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bajo 21"/>
          <p:cNvSpPr/>
          <p:nvPr/>
        </p:nvSpPr>
        <p:spPr>
          <a:xfrm>
            <a:off x="1951881" y="3510417"/>
            <a:ext cx="224693" cy="410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1427198" y="3081086"/>
            <a:ext cx="132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TxMad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1FD9BFD6-B477-4030-A8AB-85962AA3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8354">
            <a:off x="1592117" y="1753356"/>
            <a:ext cx="719528" cy="1279161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2957887" y="950969"/>
            <a:ext cx="339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Conexión Usuario-Taxi</a:t>
            </a:r>
          </a:p>
        </p:txBody>
      </p:sp>
      <p:pic>
        <p:nvPicPr>
          <p:cNvPr id="35" name="34 Imagen" descr="PUNTO UBICAC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96" y="5371181"/>
            <a:ext cx="414200" cy="414200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AC9F2206-043D-4320-A612-B47E6014015B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>
                <a:solidFill>
                  <a:srgbClr val="4F81BD"/>
                </a:solidFill>
              </a:rPr>
              <a:t>¿Cómo digitalizamos el servicio?</a:t>
            </a:r>
            <a:endParaRPr lang="es-ES" sz="32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8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CuadroTexto"/>
          <p:cNvSpPr txBox="1"/>
          <p:nvPr/>
        </p:nvSpPr>
        <p:spPr>
          <a:xfrm>
            <a:off x="2957887" y="950969"/>
            <a:ext cx="339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Conexión Usuario-Taxi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DF46C92-821F-4C58-936E-6C255EE1CEDE}"/>
              </a:ext>
            </a:extLst>
          </p:cNvPr>
          <p:cNvGrpSpPr/>
          <p:nvPr/>
        </p:nvGrpSpPr>
        <p:grpSpPr>
          <a:xfrm>
            <a:off x="1055075" y="1753356"/>
            <a:ext cx="7336695" cy="4466585"/>
            <a:chOff x="1055075" y="1753356"/>
            <a:chExt cx="7336695" cy="4466585"/>
          </a:xfrm>
        </p:grpSpPr>
        <p:sp>
          <p:nvSpPr>
            <p:cNvPr id="5" name="Rectángulo redondeado 4"/>
            <p:cNvSpPr/>
            <p:nvPr/>
          </p:nvSpPr>
          <p:spPr>
            <a:xfrm>
              <a:off x="1055075" y="4037971"/>
              <a:ext cx="7043615" cy="7620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/>
                <a:t>TxMad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9323" y="5756806"/>
              <a:ext cx="923301" cy="46313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1400" y="2100683"/>
              <a:ext cx="1058048" cy="87573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540" y="1942969"/>
              <a:ext cx="691321" cy="107936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31178">
              <a:off x="6809155" y="2291582"/>
              <a:ext cx="1582615" cy="694618"/>
            </a:xfrm>
            <a:prstGeom prst="rect">
              <a:avLst/>
            </a:prstGeom>
          </p:spPr>
        </p:pic>
        <p:sp>
          <p:nvSpPr>
            <p:cNvPr id="15" name="Flecha abajo 14"/>
            <p:cNvSpPr/>
            <p:nvPr/>
          </p:nvSpPr>
          <p:spPr>
            <a:xfrm>
              <a:off x="4581691" y="4877309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Flecha abajo 17"/>
            <p:cNvSpPr/>
            <p:nvPr/>
          </p:nvSpPr>
          <p:spPr>
            <a:xfrm>
              <a:off x="6101853" y="3510417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lecha abajo 18"/>
            <p:cNvSpPr/>
            <p:nvPr/>
          </p:nvSpPr>
          <p:spPr>
            <a:xfrm>
              <a:off x="4718529" y="3510417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Flecha abajo 19"/>
            <p:cNvSpPr/>
            <p:nvPr/>
          </p:nvSpPr>
          <p:spPr>
            <a:xfrm>
              <a:off x="3335205" y="3510417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Flecha abajo 20"/>
            <p:cNvSpPr/>
            <p:nvPr/>
          </p:nvSpPr>
          <p:spPr>
            <a:xfrm>
              <a:off x="7485178" y="3510417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lecha abajo 21"/>
            <p:cNvSpPr/>
            <p:nvPr/>
          </p:nvSpPr>
          <p:spPr>
            <a:xfrm>
              <a:off x="1951881" y="3510417"/>
              <a:ext cx="224693" cy="4103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427198" y="3081086"/>
              <a:ext cx="132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TxMad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472488" y="3119755"/>
              <a:ext cx="132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Teléfono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143873" y="3081086"/>
              <a:ext cx="132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Web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689252" y="2889457"/>
              <a:ext cx="1541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Paradas Inteligentes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936151" y="3081086"/>
              <a:ext cx="132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API</a:t>
              </a: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1FD9BFD6-B477-4030-A8AB-85962AA3A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308354">
              <a:off x="1592117" y="1753356"/>
              <a:ext cx="719528" cy="1279161"/>
            </a:xfrm>
            <a:prstGeom prst="rect">
              <a:avLst/>
            </a:prstGeom>
          </p:spPr>
        </p:pic>
        <p:pic>
          <p:nvPicPr>
            <p:cNvPr id="35" name="34 Imagen" descr="PUNTO UBICACION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4796" y="5371181"/>
              <a:ext cx="414200" cy="414200"/>
            </a:xfrm>
            <a:prstGeom prst="rect">
              <a:avLst/>
            </a:prstGeom>
          </p:spPr>
        </p:pic>
        <p:pic>
          <p:nvPicPr>
            <p:cNvPr id="39" name="38 Imagen" descr="Taxi-web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03392" y="2177672"/>
              <a:ext cx="1643200" cy="844660"/>
            </a:xfrm>
            <a:prstGeom prst="rect">
              <a:avLst/>
            </a:prstGeom>
          </p:spPr>
        </p:pic>
      </p:grpSp>
      <p:sp>
        <p:nvSpPr>
          <p:cNvPr id="28" name="Título 1">
            <a:extLst>
              <a:ext uri="{FF2B5EF4-FFF2-40B4-BE49-F238E27FC236}">
                <a16:creationId xmlns:a16="http://schemas.microsoft.com/office/drawing/2014/main" id="{AC9F2206-043D-4320-A612-B47E6014015B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>
                <a:solidFill>
                  <a:srgbClr val="4F81BD"/>
                </a:solidFill>
              </a:rPr>
              <a:t>¿Cómo digitalizamos el servicio?</a:t>
            </a:r>
            <a:endParaRPr lang="es-ES" sz="32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>
            <a:extLst>
              <a:ext uri="{FF2B5EF4-FFF2-40B4-BE49-F238E27FC236}">
                <a16:creationId xmlns:a16="http://schemas.microsoft.com/office/drawing/2014/main" id="{10C67955-AD01-4D29-9AF9-DB982E2D7A4E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362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F81BD"/>
                </a:solidFill>
              </a:rPr>
              <a:t>Lo que conseguimos con la digitalización</a:t>
            </a:r>
          </a:p>
        </p:txBody>
      </p: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30267029-5F72-4420-85BD-C3B013A873CF}"/>
              </a:ext>
            </a:extLst>
          </p:cNvPr>
          <p:cNvSpPr txBox="1">
            <a:spLocks/>
          </p:cNvSpPr>
          <p:nvPr/>
        </p:nvSpPr>
        <p:spPr>
          <a:xfrm>
            <a:off x="462846" y="1323975"/>
            <a:ext cx="8229600" cy="1394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Mapa de Demanda = Eficiencia y Organización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84F068-5103-4892-8B27-8C75505B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47" y="2182375"/>
            <a:ext cx="2187093" cy="43447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5BB53B-E8E1-450A-BE34-0A84F19E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15" y="2201926"/>
            <a:ext cx="2295207" cy="43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30267029-5F72-4420-85BD-C3B013A873CF}"/>
              </a:ext>
            </a:extLst>
          </p:cNvPr>
          <p:cNvSpPr txBox="1">
            <a:spLocks/>
          </p:cNvSpPr>
          <p:nvPr/>
        </p:nvSpPr>
        <p:spPr>
          <a:xfrm>
            <a:off x="1710595" y="1828800"/>
            <a:ext cx="5722810" cy="30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Recogida de datos = Gestión Eficiente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4ADC8A8-84FF-4719-A8CF-5D62337D5CDF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362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F81BD"/>
                </a:solidFill>
              </a:rPr>
              <a:t>Lo que conseguimos con la digitalización</a:t>
            </a:r>
          </a:p>
        </p:txBody>
      </p:sp>
      <p:pic>
        <p:nvPicPr>
          <p:cNvPr id="1026" name="Picture 2" descr="Resultado de imagen de taxis">
            <a:extLst>
              <a:ext uri="{FF2B5EF4-FFF2-40B4-BE49-F238E27FC236}">
                <a16:creationId xmlns:a16="http://schemas.microsoft.com/office/drawing/2014/main" id="{58755F16-0199-40CA-A413-109A070E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751175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1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usuar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98" y="2914605"/>
            <a:ext cx="3412960" cy="2271170"/>
          </a:xfrm>
          <a:prstGeom prst="rect">
            <a:avLst/>
          </a:prstGeom>
        </p:spPr>
      </p:pic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30267029-5F72-4420-85BD-C3B013A873CF}"/>
              </a:ext>
            </a:extLst>
          </p:cNvPr>
          <p:cNvSpPr txBox="1">
            <a:spLocks/>
          </p:cNvSpPr>
          <p:nvPr/>
        </p:nvSpPr>
        <p:spPr>
          <a:xfrm>
            <a:off x="866441" y="1714500"/>
            <a:ext cx="7687339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 digital = Facilitar al usuario la solicitud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un taxi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378430F-6882-4344-9DAC-4487A4B3FA3E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362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F81BD"/>
                </a:solidFill>
              </a:rPr>
              <a:t>Lo que conseguimos con la digitalización</a:t>
            </a:r>
          </a:p>
        </p:txBody>
      </p:sp>
    </p:spTree>
    <p:extLst>
      <p:ext uri="{BB962C8B-B14F-4D97-AF65-F5344CB8AC3E}">
        <p14:creationId xmlns:p14="http://schemas.microsoft.com/office/powerpoint/2010/main" val="388267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DF3685-6057-40F4-86BA-4F0240EC8D44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F81BD"/>
                </a:solidFill>
              </a:rPr>
              <a:t>¿Por qué TxMad? 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A5DB519-7282-489E-A81B-ADE142478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3281"/>
            <a:ext cx="8229600" cy="11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Ayuntamiento es la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única organización que agrupa y ordena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todos los taxis de Madrid.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7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DF3685-6057-40F4-86BA-4F0240EC8D44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F81BD"/>
                </a:solidFill>
              </a:rPr>
              <a:t>¿Por qué TxMad? 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A5DB519-7282-489E-A81B-ADE142478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3281"/>
            <a:ext cx="8229600" cy="11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Ayuntamiento es la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única organización que agrupa y ordena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todos los taxis de Madrid.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210BFAF-B2D3-4FF2-8D08-B970A0185854}"/>
              </a:ext>
            </a:extLst>
          </p:cNvPr>
          <p:cNvSpPr txBox="1">
            <a:spLocks/>
          </p:cNvSpPr>
          <p:nvPr/>
        </p:nvSpPr>
        <p:spPr>
          <a:xfrm>
            <a:off x="457200" y="2158157"/>
            <a:ext cx="8229600" cy="101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funcionalidad de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Cálculo del Precio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residir en equipos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ajenos a las aplicaciones privadas.</a:t>
            </a:r>
          </a:p>
        </p:txBody>
      </p:sp>
    </p:spTree>
    <p:extLst>
      <p:ext uri="{BB962C8B-B14F-4D97-AF65-F5344CB8AC3E}">
        <p14:creationId xmlns:p14="http://schemas.microsoft.com/office/powerpoint/2010/main" val="114385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DF3685-6057-40F4-86BA-4F0240EC8D44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F81BD"/>
                </a:solidFill>
              </a:rPr>
              <a:t>¿Por qué TxMad? 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A5DB519-7282-489E-A81B-ADE142478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3281"/>
            <a:ext cx="8229600" cy="11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Ayuntamiento es la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única organización que agrupa y ordena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todos los taxis de Madrid.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210BFAF-B2D3-4FF2-8D08-B970A0185854}"/>
              </a:ext>
            </a:extLst>
          </p:cNvPr>
          <p:cNvSpPr txBox="1">
            <a:spLocks/>
          </p:cNvSpPr>
          <p:nvPr/>
        </p:nvSpPr>
        <p:spPr>
          <a:xfrm>
            <a:off x="457200" y="2158157"/>
            <a:ext cx="8229600" cy="101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funcionalidad de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Cálculo del Precio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residir en equipos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ajenos a las aplicaciones privadas.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E291800D-378B-4873-A51C-F29AA2DB612A}"/>
              </a:ext>
            </a:extLst>
          </p:cNvPr>
          <p:cNvSpPr txBox="1">
            <a:spLocks/>
          </p:cNvSpPr>
          <p:nvPr/>
        </p:nvSpPr>
        <p:spPr>
          <a:xfrm>
            <a:off x="457200" y="3218148"/>
            <a:ext cx="8229600" cy="135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aplicación del Ayuntamiento debería poder soportarlo y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ofrece credibilidad y garantía.</a:t>
            </a:r>
          </a:p>
          <a:p>
            <a:pPr marL="0" indent="0">
              <a:buNone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7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28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4F81BD"/>
                </a:solidFill>
              </a:rPr>
              <a:t>Situación actual del Taxi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5C017D0-FECC-4B55-B50D-3A148F73FC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54122" y="1328506"/>
          <a:ext cx="5495039" cy="275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uadroTexto 2">
            <a:extLst>
              <a:ext uri="{FF2B5EF4-FFF2-40B4-BE49-F238E27FC236}">
                <a16:creationId xmlns:a16="http://schemas.microsoft.com/office/drawing/2014/main" id="{07FC1A40-0BB1-4502-ABA6-E2854C50839D}"/>
              </a:ext>
            </a:extLst>
          </p:cNvPr>
          <p:cNvSpPr txBox="1"/>
          <p:nvPr/>
        </p:nvSpPr>
        <p:spPr>
          <a:xfrm>
            <a:off x="3237299" y="2483014"/>
            <a:ext cx="1000125" cy="620693"/>
          </a:xfrm>
          <a:prstGeom prst="rect">
            <a:avLst/>
          </a:prstGeom>
          <a:solidFill>
            <a:srgbClr val="00B05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latin typeface="Arial Black" panose="020B0A04020102020204" pitchFamily="34" charset="0"/>
              </a:rPr>
              <a:t>LIBRE</a:t>
            </a:r>
          </a:p>
          <a:p>
            <a:pPr algn="ctr"/>
            <a:r>
              <a:rPr lang="es-ES" sz="1400" dirty="0">
                <a:latin typeface="Arial Black" panose="020B0A04020102020204" pitchFamily="34" charset="0"/>
              </a:rPr>
              <a:t>51%</a:t>
            </a: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23CCD091-14B7-4B1F-8CEB-B15333564792}"/>
              </a:ext>
            </a:extLst>
          </p:cNvPr>
          <p:cNvSpPr txBox="1"/>
          <p:nvPr/>
        </p:nvSpPr>
        <p:spPr>
          <a:xfrm>
            <a:off x="4732704" y="2483014"/>
            <a:ext cx="1240065" cy="574331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latin typeface="Arial Black" panose="020B0A04020102020204" pitchFamily="34" charset="0"/>
              </a:rPr>
              <a:t>OCUPADO</a:t>
            </a:r>
          </a:p>
          <a:p>
            <a:pPr algn="ctr"/>
            <a:r>
              <a:rPr lang="es-ES" sz="1400" dirty="0">
                <a:latin typeface="Arial Black" panose="020B0A04020102020204" pitchFamily="34" charset="0"/>
              </a:rPr>
              <a:t>49%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AE71195-A60F-416D-BBDC-33E8596757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136197"/>
              </p:ext>
            </p:extLst>
          </p:nvPr>
        </p:nvGraphicFramePr>
        <p:xfrm>
          <a:off x="1941766" y="3878670"/>
          <a:ext cx="5319713" cy="250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7">
            <a:extLst>
              <a:ext uri="{FF2B5EF4-FFF2-40B4-BE49-F238E27FC236}">
                <a16:creationId xmlns:a16="http://schemas.microsoft.com/office/drawing/2014/main" id="{418D2965-07DA-4D66-B69A-4DAFFE0C1B8A}"/>
              </a:ext>
            </a:extLst>
          </p:cNvPr>
          <p:cNvSpPr txBox="1"/>
          <p:nvPr/>
        </p:nvSpPr>
        <p:spPr>
          <a:xfrm>
            <a:off x="3149617" y="5212498"/>
            <a:ext cx="1781176" cy="336218"/>
          </a:xfrm>
          <a:prstGeom prst="rect">
            <a:avLst/>
          </a:prstGeom>
          <a:solidFill>
            <a:srgbClr val="00B05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>
                <a:latin typeface="Arial Black" panose="020B0A04020102020204" pitchFamily="34" charset="0"/>
              </a:rPr>
              <a:t>LIBRE</a:t>
            </a:r>
            <a:r>
              <a:rPr lang="es-ES" sz="1400" baseline="0">
                <a:latin typeface="Arial Black" panose="020B0A04020102020204" pitchFamily="34" charset="0"/>
              </a:rPr>
              <a:t> 76</a:t>
            </a:r>
            <a:r>
              <a:rPr lang="es-ES" sz="1400"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id="{822EC72D-0839-4A48-BC43-0FB25B9FC65C}"/>
              </a:ext>
            </a:extLst>
          </p:cNvPr>
          <p:cNvSpPr txBox="1"/>
          <p:nvPr/>
        </p:nvSpPr>
        <p:spPr>
          <a:xfrm>
            <a:off x="5549919" y="5170412"/>
            <a:ext cx="857250" cy="5238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>
                <a:latin typeface="Arial Black" panose="020B0A04020102020204" pitchFamily="34" charset="0"/>
              </a:rPr>
              <a:t>OCUP.</a:t>
            </a:r>
          </a:p>
          <a:p>
            <a:pPr algn="ctr"/>
            <a:r>
              <a:rPr lang="es-ES" sz="1400" dirty="0">
                <a:latin typeface="Arial Black" panose="020B0A04020102020204" pitchFamily="34" charset="0"/>
              </a:rPr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220973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DF3685-6057-40F4-86BA-4F0240EC8D44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F81BD"/>
                </a:solidFill>
              </a:rPr>
              <a:t>¿Por qué TxMad? 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A5DB519-7282-489E-A81B-ADE142478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3281"/>
            <a:ext cx="8229600" cy="11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Ayuntamiento es la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única organización que agrupa y ordena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todos los taxis de Madrid.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F2D37A7-EDFC-4FB2-AFAB-A8DF360B938E}"/>
              </a:ext>
            </a:extLst>
          </p:cNvPr>
          <p:cNvSpPr txBox="1">
            <a:spLocks/>
          </p:cNvSpPr>
          <p:nvPr/>
        </p:nvSpPr>
        <p:spPr>
          <a:xfrm>
            <a:off x="457200" y="4191752"/>
            <a:ext cx="8229600" cy="146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Este servicio de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gestión inteligente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Madrid en la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vanguardia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las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smartcity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”.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210BFAF-B2D3-4FF2-8D08-B970A0185854}"/>
              </a:ext>
            </a:extLst>
          </p:cNvPr>
          <p:cNvSpPr txBox="1">
            <a:spLocks/>
          </p:cNvSpPr>
          <p:nvPr/>
        </p:nvSpPr>
        <p:spPr>
          <a:xfrm>
            <a:off x="457200" y="2158157"/>
            <a:ext cx="8229600" cy="101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funcionalidad de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Cálculo del Precio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residir en equipos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ajenos a las aplicaciones privadas.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E291800D-378B-4873-A51C-F29AA2DB612A}"/>
              </a:ext>
            </a:extLst>
          </p:cNvPr>
          <p:cNvSpPr txBox="1">
            <a:spLocks/>
          </p:cNvSpPr>
          <p:nvPr/>
        </p:nvSpPr>
        <p:spPr>
          <a:xfrm>
            <a:off x="457200" y="3218148"/>
            <a:ext cx="8229600" cy="135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aplicación del Ayuntamiento debería poder soportarlo y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ofrece credibilidad y garantía.</a:t>
            </a:r>
          </a:p>
          <a:p>
            <a:pPr marL="0" indent="0">
              <a:buNone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6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A856A64-B0FA-4B9D-A74B-904DDA88432E}"/>
              </a:ext>
            </a:extLst>
          </p:cNvPr>
          <p:cNvSpPr txBox="1">
            <a:spLocks/>
          </p:cNvSpPr>
          <p:nvPr/>
        </p:nvSpPr>
        <p:spPr>
          <a:xfrm>
            <a:off x="948265" y="4141545"/>
            <a:ext cx="79101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“El Taxi Experimenta” Equipo IV</a:t>
            </a:r>
          </a:p>
          <a:p>
            <a:pPr algn="l"/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8090A2-F780-4A41-8749-5BE4E94A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5" y="5071603"/>
            <a:ext cx="7738534" cy="1628774"/>
          </a:xfrm>
        </p:spPr>
        <p:txBody>
          <a:bodyPr>
            <a:normAutofit/>
          </a:bodyPr>
          <a:lstStyle/>
          <a:p>
            <a:pPr algn="just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Lorenzo Esteban				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lor.est.laz@gmail.com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Carmen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Villazala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enmitaxi@Gmail.com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María Ángeles de la Iglesia		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geles.iglesia@gmail.com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algn="just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 Agudelo				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normaceci@Hotmail.com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C0ACEB3-53C7-4585-8657-F69F948ABF55}"/>
              </a:ext>
            </a:extLst>
          </p:cNvPr>
          <p:cNvSpPr txBox="1">
            <a:spLocks/>
          </p:cNvSpPr>
          <p:nvPr/>
        </p:nvSpPr>
        <p:spPr>
          <a:xfrm>
            <a:off x="509272" y="2093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solidFill>
                  <a:srgbClr val="4F81BD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44517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31521" y="1371600"/>
            <a:ext cx="3383280" cy="193527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28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4F81BD"/>
                </a:solidFill>
              </a:rPr>
              <a:t>¿Por qué?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C48FA4-D1D1-495C-94D6-D62353ED1643}"/>
              </a:ext>
            </a:extLst>
          </p:cNvPr>
          <p:cNvSpPr txBox="1"/>
          <p:nvPr/>
        </p:nvSpPr>
        <p:spPr>
          <a:xfrm>
            <a:off x="993081" y="1615733"/>
            <a:ext cx="28601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Taxi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 Datos de Demanda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 Atomizado</a:t>
            </a:r>
          </a:p>
        </p:txBody>
      </p:sp>
    </p:spTree>
    <p:extLst>
      <p:ext uri="{BB962C8B-B14F-4D97-AF65-F5344CB8AC3E}">
        <p14:creationId xmlns:p14="http://schemas.microsoft.com/office/powerpoint/2010/main" val="191954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31521" y="1371600"/>
            <a:ext cx="3383280" cy="193527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28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4F81BD"/>
                </a:solidFill>
              </a:rPr>
              <a:t>¿Por qué?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C48FA4-D1D1-495C-94D6-D62353ED1643}"/>
              </a:ext>
            </a:extLst>
          </p:cNvPr>
          <p:cNvSpPr txBox="1"/>
          <p:nvPr/>
        </p:nvSpPr>
        <p:spPr>
          <a:xfrm>
            <a:off x="993081" y="1615733"/>
            <a:ext cx="28601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Taxi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 Datos de Demanda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 Atomizado</a:t>
            </a:r>
          </a:p>
        </p:txBody>
      </p:sp>
      <p:sp>
        <p:nvSpPr>
          <p:cNvPr id="6" name="6 Rectángulo redondeado">
            <a:extLst>
              <a:ext uri="{FF2B5EF4-FFF2-40B4-BE49-F238E27FC236}">
                <a16:creationId xmlns:a16="http://schemas.microsoft.com/office/drawing/2014/main" id="{FEE4E295-C1B6-4A2A-AA5D-CFF2DD626E55}"/>
              </a:ext>
            </a:extLst>
          </p:cNvPr>
          <p:cNvSpPr/>
          <p:nvPr/>
        </p:nvSpPr>
        <p:spPr>
          <a:xfrm>
            <a:off x="4729403" y="1373688"/>
            <a:ext cx="3383280" cy="193527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8CBC81-E17D-43AA-B320-B29550C9F05E}"/>
              </a:ext>
            </a:extLst>
          </p:cNvPr>
          <p:cNvSpPr txBox="1"/>
          <p:nvPr/>
        </p:nvSpPr>
        <p:spPr>
          <a:xfrm>
            <a:off x="4940859" y="1617821"/>
            <a:ext cx="30131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Usuario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Dificultad Localizar un Taxi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Incertidumbre en el precio</a:t>
            </a:r>
          </a:p>
        </p:txBody>
      </p:sp>
    </p:spTree>
    <p:extLst>
      <p:ext uri="{BB962C8B-B14F-4D97-AF65-F5344CB8AC3E}">
        <p14:creationId xmlns:p14="http://schemas.microsoft.com/office/powerpoint/2010/main" val="38876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31521" y="1371600"/>
            <a:ext cx="3383280" cy="193527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28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4F81BD"/>
                </a:solidFill>
              </a:rPr>
              <a:t>¿Por qué?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C48FA4-D1D1-495C-94D6-D62353ED1643}"/>
              </a:ext>
            </a:extLst>
          </p:cNvPr>
          <p:cNvSpPr txBox="1"/>
          <p:nvPr/>
        </p:nvSpPr>
        <p:spPr>
          <a:xfrm>
            <a:off x="993081" y="1615733"/>
            <a:ext cx="28601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Taxi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 Datos de Demanda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 Atomizado</a:t>
            </a:r>
          </a:p>
        </p:txBody>
      </p:sp>
      <p:sp>
        <p:nvSpPr>
          <p:cNvPr id="6" name="6 Rectángulo redondeado">
            <a:extLst>
              <a:ext uri="{FF2B5EF4-FFF2-40B4-BE49-F238E27FC236}">
                <a16:creationId xmlns:a16="http://schemas.microsoft.com/office/drawing/2014/main" id="{FEE4E295-C1B6-4A2A-AA5D-CFF2DD626E55}"/>
              </a:ext>
            </a:extLst>
          </p:cNvPr>
          <p:cNvSpPr/>
          <p:nvPr/>
        </p:nvSpPr>
        <p:spPr>
          <a:xfrm>
            <a:off x="4729403" y="1373688"/>
            <a:ext cx="3383280" cy="193527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8CBC81-E17D-43AA-B320-B29550C9F05E}"/>
              </a:ext>
            </a:extLst>
          </p:cNvPr>
          <p:cNvSpPr txBox="1"/>
          <p:nvPr/>
        </p:nvSpPr>
        <p:spPr>
          <a:xfrm>
            <a:off x="4940859" y="1617821"/>
            <a:ext cx="30131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Usuario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Dificultad Localizar un Taxi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Incertidumbre en el precio</a:t>
            </a:r>
          </a:p>
        </p:txBody>
      </p:sp>
      <p:sp>
        <p:nvSpPr>
          <p:cNvPr id="10" name="6 Rectángulo redondeado">
            <a:extLst>
              <a:ext uri="{FF2B5EF4-FFF2-40B4-BE49-F238E27FC236}">
                <a16:creationId xmlns:a16="http://schemas.microsoft.com/office/drawing/2014/main" id="{48521DCA-F958-46A6-A268-D0B257327B17}"/>
              </a:ext>
            </a:extLst>
          </p:cNvPr>
          <p:cNvSpPr/>
          <p:nvPr/>
        </p:nvSpPr>
        <p:spPr>
          <a:xfrm>
            <a:off x="2762821" y="4016674"/>
            <a:ext cx="3383280" cy="193527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CD29A5-DC93-43FF-88F0-EF85AF6AA8D4}"/>
              </a:ext>
            </a:extLst>
          </p:cNvPr>
          <p:cNvSpPr txBox="1"/>
          <p:nvPr/>
        </p:nvSpPr>
        <p:spPr>
          <a:xfrm>
            <a:off x="2999329" y="4260807"/>
            <a:ext cx="29505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Ayuntamiento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 datos de gestión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 conexión con los Taxis</a:t>
            </a:r>
          </a:p>
        </p:txBody>
      </p:sp>
    </p:spTree>
    <p:extLst>
      <p:ext uri="{BB962C8B-B14F-4D97-AF65-F5344CB8AC3E}">
        <p14:creationId xmlns:p14="http://schemas.microsoft.com/office/powerpoint/2010/main" val="83026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3C00BA-2BD2-4BE5-8624-F415D8F59CA9}"/>
              </a:ext>
            </a:extLst>
          </p:cNvPr>
          <p:cNvSpPr txBox="1"/>
          <p:nvPr/>
        </p:nvSpPr>
        <p:spPr>
          <a:xfrm>
            <a:off x="659219" y="2164854"/>
            <a:ext cx="7761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Digitalización del servicio del taxi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a través de la plataforma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B6A8E0-DC51-4563-BA8B-BE6F7E31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3774900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FAAB0E3-8AF0-4ED7-A39A-ECB3EABBE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51" y="3493506"/>
            <a:ext cx="1036814" cy="5023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4295ED5-1CF0-4DF7-966C-4B294C97A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2725258"/>
            <a:ext cx="2304744" cy="15364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247D494-FBBD-4BC2-9DA0-8E15CF0FC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700575" y="2338251"/>
            <a:ext cx="1244978" cy="24810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159350B-ADBB-412E-8969-8C0B8F8D4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230" y="2425595"/>
            <a:ext cx="2615468" cy="1968632"/>
          </a:xfrm>
          <a:prstGeom prst="rect">
            <a:avLst/>
          </a:prstGeom>
        </p:spPr>
      </p:pic>
      <p:sp>
        <p:nvSpPr>
          <p:cNvPr id="15" name="Flecha abajo 14">
            <a:extLst>
              <a:ext uri="{FF2B5EF4-FFF2-40B4-BE49-F238E27FC236}">
                <a16:creationId xmlns:a16="http://schemas.microsoft.com/office/drawing/2014/main" id="{25DC1854-C65F-41A3-8BAA-A67647D23058}"/>
              </a:ext>
            </a:extLst>
          </p:cNvPr>
          <p:cNvSpPr/>
          <p:nvPr/>
        </p:nvSpPr>
        <p:spPr>
          <a:xfrm rot="16200000">
            <a:off x="5369886" y="3189378"/>
            <a:ext cx="224694" cy="8329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957887" y="1029347"/>
            <a:ext cx="339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Toma de Datos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70D3147-44D9-4F66-90E7-524C3F65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4F81BD"/>
                </a:solidFill>
              </a:rPr>
              <a:t>¿Cómo digitalizamos el servicio?</a:t>
            </a:r>
          </a:p>
        </p:txBody>
      </p:sp>
    </p:spTree>
    <p:extLst>
      <p:ext uri="{BB962C8B-B14F-4D97-AF65-F5344CB8AC3E}">
        <p14:creationId xmlns:p14="http://schemas.microsoft.com/office/powerpoint/2010/main" val="323279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echa abajo 19"/>
          <p:cNvSpPr/>
          <p:nvPr/>
        </p:nvSpPr>
        <p:spPr>
          <a:xfrm>
            <a:off x="4250212" y="2773730"/>
            <a:ext cx="224693" cy="410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867" y="1516860"/>
            <a:ext cx="1670756" cy="934576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3589867" y="2423422"/>
            <a:ext cx="167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Datos Histórico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957887" y="950969"/>
            <a:ext cx="339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Proceso de Datos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0678873C-0030-4B47-9037-E12580D8B3B4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>
                <a:solidFill>
                  <a:srgbClr val="4F81BD"/>
                </a:solidFill>
              </a:rPr>
              <a:t>¿Cómo digitalizamos el servicio?</a:t>
            </a:r>
            <a:endParaRPr lang="es-ES" sz="3200" b="1" dirty="0">
              <a:solidFill>
                <a:srgbClr val="4F81BD"/>
              </a:solidFill>
            </a:endParaRPr>
          </a:p>
        </p:txBody>
      </p:sp>
      <p:sp>
        <p:nvSpPr>
          <p:cNvPr id="28" name="Rectángulo redondeado 4">
            <a:extLst>
              <a:ext uri="{FF2B5EF4-FFF2-40B4-BE49-F238E27FC236}">
                <a16:creationId xmlns:a16="http://schemas.microsoft.com/office/drawing/2014/main" id="{4979B36B-9109-463A-A94E-7948D5E44EE2}"/>
              </a:ext>
            </a:extLst>
          </p:cNvPr>
          <p:cNvSpPr/>
          <p:nvPr/>
        </p:nvSpPr>
        <p:spPr>
          <a:xfrm>
            <a:off x="1059905" y="3300590"/>
            <a:ext cx="7043615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TxMad</a:t>
            </a:r>
          </a:p>
        </p:txBody>
      </p:sp>
    </p:spTree>
    <p:extLst>
      <p:ext uri="{BB962C8B-B14F-4D97-AF65-F5344CB8AC3E}">
        <p14:creationId xmlns:p14="http://schemas.microsoft.com/office/powerpoint/2010/main" val="184622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 abajo 18"/>
          <p:cNvSpPr/>
          <p:nvPr/>
        </p:nvSpPr>
        <p:spPr>
          <a:xfrm>
            <a:off x="6641221" y="2747161"/>
            <a:ext cx="224693" cy="410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abajo 19"/>
          <p:cNvSpPr/>
          <p:nvPr/>
        </p:nvSpPr>
        <p:spPr>
          <a:xfrm>
            <a:off x="4250212" y="2773730"/>
            <a:ext cx="224693" cy="410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bajo 21"/>
          <p:cNvSpPr/>
          <p:nvPr/>
        </p:nvSpPr>
        <p:spPr>
          <a:xfrm>
            <a:off x="2149760" y="2732179"/>
            <a:ext cx="224693" cy="410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496" y="1834205"/>
            <a:ext cx="1649468" cy="74795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867" y="1516860"/>
            <a:ext cx="1670756" cy="934576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3589867" y="2423422"/>
            <a:ext cx="167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Datos Histórico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348" y="1657896"/>
            <a:ext cx="1064808" cy="75657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E6A7C6A3-FFCA-4FC5-BD57-7F77F9F5DBE2}"/>
              </a:ext>
            </a:extLst>
          </p:cNvPr>
          <p:cNvSpPr txBox="1"/>
          <p:nvPr/>
        </p:nvSpPr>
        <p:spPr>
          <a:xfrm>
            <a:off x="5819367" y="2416713"/>
            <a:ext cx="214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Informo.Madrid.es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957887" y="950969"/>
            <a:ext cx="339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Proceso de Datos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0678873C-0030-4B47-9037-E12580D8B3B4}"/>
              </a:ext>
            </a:extLst>
          </p:cNvPr>
          <p:cNvSpPr txBox="1">
            <a:spLocks/>
          </p:cNvSpPr>
          <p:nvPr/>
        </p:nvSpPr>
        <p:spPr>
          <a:xfrm>
            <a:off x="457200" y="26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>
                <a:solidFill>
                  <a:srgbClr val="4F81BD"/>
                </a:solidFill>
              </a:rPr>
              <a:t>¿Cómo digitalizamos el servicio?</a:t>
            </a:r>
            <a:endParaRPr lang="es-ES" sz="3200" b="1" dirty="0">
              <a:solidFill>
                <a:srgbClr val="4F81BD"/>
              </a:solidFill>
            </a:endParaRPr>
          </a:p>
        </p:txBody>
      </p:sp>
      <p:sp>
        <p:nvSpPr>
          <p:cNvPr id="28" name="Rectángulo redondeado 4">
            <a:extLst>
              <a:ext uri="{FF2B5EF4-FFF2-40B4-BE49-F238E27FC236}">
                <a16:creationId xmlns:a16="http://schemas.microsoft.com/office/drawing/2014/main" id="{4979B36B-9109-463A-A94E-7948D5E44EE2}"/>
              </a:ext>
            </a:extLst>
          </p:cNvPr>
          <p:cNvSpPr/>
          <p:nvPr/>
        </p:nvSpPr>
        <p:spPr>
          <a:xfrm>
            <a:off x="1059905" y="3300590"/>
            <a:ext cx="7043615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TxMad</a:t>
            </a:r>
          </a:p>
        </p:txBody>
      </p:sp>
    </p:spTree>
    <p:extLst>
      <p:ext uri="{BB962C8B-B14F-4D97-AF65-F5344CB8AC3E}">
        <p14:creationId xmlns:p14="http://schemas.microsoft.com/office/powerpoint/2010/main" val="1857626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672</Words>
  <Application>Microsoft Office PowerPoint</Application>
  <PresentationFormat>Presentación en pantalla (4:3)</PresentationFormat>
  <Paragraphs>154</Paragraphs>
  <Slides>21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de Office</vt:lpstr>
      <vt:lpstr>Situación actual del Taxi</vt:lpstr>
      <vt:lpstr>Situación actual del Taxi</vt:lpstr>
      <vt:lpstr>¿Por qué?</vt:lpstr>
      <vt:lpstr>¿Por qué?</vt:lpstr>
      <vt:lpstr>¿Por qué?</vt:lpstr>
      <vt:lpstr>Presentación de PowerPoint</vt:lpstr>
      <vt:lpstr>¿Cómo digitalizamos el servicio?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 Angeles De la Iglesia Sanz</dc:creator>
  <cp:lastModifiedBy>Lorenzo Esteban</cp:lastModifiedBy>
  <cp:revision>154</cp:revision>
  <cp:lastPrinted>2019-03-11T08:53:49Z</cp:lastPrinted>
  <dcterms:created xsi:type="dcterms:W3CDTF">2019-03-05T20:43:46Z</dcterms:created>
  <dcterms:modified xsi:type="dcterms:W3CDTF">2019-04-01T11:27:24Z</dcterms:modified>
</cp:coreProperties>
</file>